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9" r:id="rId3"/>
    <p:sldId id="270" r:id="rId4"/>
    <p:sldId id="266" r:id="rId5"/>
    <p:sldId id="265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224" userDrawn="1">
          <p15:clr>
            <a:srgbClr val="5ACBF0"/>
          </p15:clr>
        </p15:guide>
        <p15:guide id="4" orient="horz" pos="96" userDrawn="1">
          <p15:clr>
            <a:srgbClr val="5ACBF0"/>
          </p15:clr>
        </p15:guide>
        <p15:guide id="5" pos="869" userDrawn="1">
          <p15:clr>
            <a:srgbClr val="5ACBF0"/>
          </p15:clr>
        </p15:guide>
        <p15:guide id="6" pos="7605" userDrawn="1">
          <p15:clr>
            <a:srgbClr val="5ACBF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CFC5"/>
    <a:srgbClr val="FBE8A5"/>
    <a:srgbClr val="605550"/>
    <a:srgbClr val="FFFFC9"/>
    <a:srgbClr val="760000"/>
    <a:srgbClr val="FFB7B7"/>
    <a:srgbClr val="212227"/>
    <a:srgbClr val="31323B"/>
    <a:srgbClr val="484A56"/>
    <a:srgbClr val="8C7B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7" autoAdjust="0"/>
    <p:restoredTop sz="94110" autoAdjust="0"/>
  </p:normalViewPr>
  <p:slideViewPr>
    <p:cSldViewPr snapToGrid="0" showGuides="1">
      <p:cViewPr>
        <p:scale>
          <a:sx n="125" d="100"/>
          <a:sy n="125" d="100"/>
        </p:scale>
        <p:origin x="72" y="-1378"/>
      </p:cViewPr>
      <p:guideLst>
        <p:guide orient="horz" pos="2160"/>
        <p:guide pos="3840"/>
        <p:guide orient="horz" pos="4224"/>
        <p:guide orient="horz" pos="96"/>
        <p:guide pos="869"/>
        <p:guide pos="76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3A860-5D05-49BB-AD89-45B017B2AA8E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BB1BA-61C1-4CA7-A22B-27A50A11AD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41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EA286-CD25-FA83-7424-FAA0E2614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1554BDE-E41A-482E-744E-4DCA0DEB72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EAE0684-0D64-30DE-DEC9-7F1078DD5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F86264-5190-0AB1-8F1D-ABFA1A8CAE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6944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53AD6-A73F-9D2A-5DA9-C2DAA4AAC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A96197B-D879-CB47-935C-F0B04DB30A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0C132F5-C941-00D4-2B0D-8DC3B9D4AA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CF0D63-5675-9265-B617-07841061C7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BB1BA-61C1-4CA7-A22B-27A50A11AD5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5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93897D-E996-14D9-66D4-7C44F86EC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EE3C74-72E3-E4AC-AA2B-B5377D0EC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A38B39-E24D-D165-F684-F590B71D8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1C902-B849-2A6B-54DC-5385BA708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err="1"/>
              <a:t>LostArk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DF55EF-8FCF-A1C9-8444-34A99B59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54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70F4B4-66C0-7244-D183-A627F64C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6EB3A5-D935-5D50-4080-FBDA681C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7A918B-A2AD-7D7A-F564-2FCD34658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72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F2B69-8557-0582-D2B8-3A591A3FD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BB6918-1B21-79CA-D135-D2452240E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52F1C5-B08D-A838-EA26-89B99FD25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40F82B-1DA5-57AB-9F2B-E3EB34B6F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E8F5F-3ADC-1E96-07DE-A5E24F28D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16B490-1B9C-5AFA-ECCB-721F714F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927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814F1-1FF3-922A-230A-D0B60601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2B9BB-37C8-0F1F-0050-5445A6840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9F231D-5447-D211-686A-161B8A174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BD5DDD-FEA5-D523-5B2C-08AFB5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BA904D-57D2-385B-8A1E-822A1D93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D1B033-6DCE-A2AF-A849-AF7D34A3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146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C4898-4F53-A1B6-C370-69297B187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C03ACB-1CF0-9704-B4A3-D4041E3F6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7C812-A160-A653-E87B-411EB8EA4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671E6-0B3B-4E6A-07AD-7D3D67A3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908D4-E55E-658B-E310-424C7BA6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720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4E5A85-1592-5685-368B-DA5EE3A9A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56CB38-DABF-B7EE-351A-20CBD8B07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91B8D-6537-BF83-DCA9-312C2AC4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311C68-2B8E-61F3-68E2-EAA7DDE7D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1273F-08F7-AAA6-DFC2-D38E2BE1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클래스 소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68" y="6356351"/>
            <a:ext cx="228432" cy="365124"/>
          </a:xfrm>
        </p:spPr>
        <p:txBody>
          <a:bodyPr>
            <a:normAutofit/>
          </a:bodyPr>
          <a:lstStyle>
            <a:lvl1pPr>
              <a:defRPr sz="100"/>
            </a:lvl1pPr>
          </a:lstStyle>
          <a:p>
            <a:r>
              <a:rPr lang="ko-KR" altLang="en-US" dirty="0"/>
              <a:t>제목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45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104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아크패시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" y="6405563"/>
            <a:ext cx="5029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45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42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스킬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18" y="6405563"/>
            <a:ext cx="41148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45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776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데이터 테이블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58" y="6423025"/>
            <a:ext cx="553720" cy="315912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AAEF71-B728-7EE3-6659-C26C6B98F85D}"/>
              </a:ext>
            </a:extLst>
          </p:cNvPr>
          <p:cNvSpPr/>
          <p:nvPr userDrawn="1"/>
        </p:nvSpPr>
        <p:spPr>
          <a:xfrm>
            <a:off x="0" y="0"/>
            <a:ext cx="1117599" cy="68545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2F12BD09-F69C-65CA-7CF0-7BCE256A3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998871" cy="3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544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29ADA-6A8F-2608-132B-6C6C0599B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6B9562-A853-1566-3728-3E4AB99F9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F059D7-33E8-62DE-252E-E8F0371B3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8A8260-B602-96FC-A4DA-B04BE5E7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E6157D-FE49-6306-83A6-C74288E8D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60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C49F3-8F48-8145-2F58-09CD7E75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959B7C-15A9-AE52-8DD7-E84BC5103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8D9944-B542-D055-E3A6-7B6E7709D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B68BC-DF63-08B5-79D8-89106E6A1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A529E3-2784-7117-8AA3-7FAF3C63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DB5972-3C9B-BC95-5EE8-EAFB0ABD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650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4AF82-6ABF-FA7B-8E7D-64635285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D7434-CA3C-6D06-CB49-B045793F6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50BF83-3F26-DDE7-758A-E764B6D84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D0F40-7AB0-7A8B-6472-E6D4526C3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6997C-46EE-1158-FBF5-B0B08AB2C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F08E1A-345A-4B9C-59D3-65C50E649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1F412A-623D-A1FB-0F26-F0924A46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A5BE46-884B-CB27-9AE2-715B56CD5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191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BC254-BF1D-2C56-FD7E-9B2A1609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660C29-B66D-9FD4-5022-552AF8216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2533AF-A4A3-54BC-AD2E-CFEB2607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6911D-237A-F690-314E-38343EE7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75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33C231-9429-341F-2BC1-BB61085B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125B0-7764-6207-C274-BF1279DB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4F758-7DE8-C4CE-D35B-3B6469C79B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9BF0FF-B669-435E-9281-29B24F967092}" type="datetimeFigureOut">
              <a:rPr lang="ko-KR" altLang="en-US" smtClean="0"/>
              <a:t>2025-01-13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786711-A0D0-A1CB-8FE4-09CA0D0A6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2BDF60-1D39-9566-C14C-AF9F282006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46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패션 액세서리, 의류, 만화 영화이(가) 표시된 사진&#10;&#10;자동 생성된 설명">
            <a:extLst>
              <a:ext uri="{FF2B5EF4-FFF2-40B4-BE49-F238E27FC236}">
                <a16:creationId xmlns:a16="http://schemas.microsoft.com/office/drawing/2014/main" id="{7707F853-C3C0-1050-7CA5-8AB66E291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" y="0"/>
            <a:ext cx="121836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982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 descr="만화 영화, CG 아트워크, 가상의 캐릭터, 의상 디자인이(가) 표시된 사진&#10;&#10;자동 생성된 설명">
            <a:extLst>
              <a:ext uri="{FF2B5EF4-FFF2-40B4-BE49-F238E27FC236}">
                <a16:creationId xmlns:a16="http://schemas.microsoft.com/office/drawing/2014/main" id="{632FA549-BDF5-9B8B-64A1-A10AFF67A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0C7582A-257C-5045-82BB-E500E6D30B87}"/>
              </a:ext>
            </a:extLst>
          </p:cNvPr>
          <p:cNvSpPr txBox="1"/>
          <p:nvPr/>
        </p:nvSpPr>
        <p:spPr>
          <a:xfrm>
            <a:off x="5656162" y="496689"/>
            <a:ext cx="5317481" cy="369332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en-US" altLang="ko-KR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r>
              <a:rPr lang="ko-KR" altLang="en-US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우리는 더욱 발전할 것입니다</a:t>
            </a:r>
            <a:r>
              <a:rPr lang="en-US" altLang="ko-KR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. </a:t>
            </a:r>
            <a:r>
              <a:rPr lang="ko-KR" altLang="en-US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우주의 진리를 통해</a:t>
            </a:r>
            <a:r>
              <a:rPr lang="en-US" altLang="ko-KR" dirty="0">
                <a:solidFill>
                  <a:srgbClr val="D4CFC5"/>
                </a:solidFill>
                <a:effectLst/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.”</a:t>
            </a:r>
            <a:endParaRPr lang="ko-KR" altLang="en-US" dirty="0">
              <a:solidFill>
                <a:srgbClr val="D4CFC5"/>
              </a:solidFill>
              <a:effectLst/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30E206-EEBC-7B12-9BE6-E5C791D7B475}"/>
              </a:ext>
            </a:extLst>
          </p:cNvPr>
          <p:cNvSpPr txBox="1"/>
          <p:nvPr/>
        </p:nvSpPr>
        <p:spPr>
          <a:xfrm>
            <a:off x="5762680" y="2162128"/>
            <a:ext cx="1195840" cy="369332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en-US" altLang="ko-KR" dirty="0">
                <a:solidFill>
                  <a:srgbClr val="D1AB84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IDENTITY</a:t>
            </a:r>
            <a:endParaRPr lang="ko-KR" altLang="en-US" dirty="0">
              <a:solidFill>
                <a:srgbClr val="D1AB84"/>
              </a:solidFill>
              <a:latin typeface="빛의 계승자 Regular" panose="020B0600000101010101" pitchFamily="50" charset="-127"/>
              <a:ea typeface="빛의 계승자 Regula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FF7F1A-5A05-13B0-A59F-3DB0C3EDC04C}"/>
              </a:ext>
            </a:extLst>
          </p:cNvPr>
          <p:cNvSpPr txBox="1"/>
          <p:nvPr/>
        </p:nvSpPr>
        <p:spPr>
          <a:xfrm>
            <a:off x="5762680" y="973468"/>
            <a:ext cx="4350550" cy="55399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아스트로맨서는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호문쿨루스인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태블릿을 통해 점성술과 연금술을 사용하는 클래스입니다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우주의 무한한 힘을 빌려 사용하는 천체 마법으로 강력한 피해를 주거나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59BDDA4-94DE-E946-536B-CF616D2E18BE}"/>
              </a:ext>
            </a:extLst>
          </p:cNvPr>
          <p:cNvSpPr/>
          <p:nvPr/>
        </p:nvSpPr>
        <p:spPr>
          <a:xfrm>
            <a:off x="5762680" y="4905407"/>
            <a:ext cx="2788920" cy="1287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FD94E-AFE1-BD8E-6025-831727148EF0}"/>
              </a:ext>
            </a:extLst>
          </p:cNvPr>
          <p:cNvSpPr txBox="1"/>
          <p:nvPr/>
        </p:nvSpPr>
        <p:spPr>
          <a:xfrm>
            <a:off x="6606348" y="5361312"/>
            <a:ext cx="11015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아이덴티티 이미지</a:t>
            </a:r>
            <a:endParaRPr lang="ko-KR" altLang="en-US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DF9512-C136-1A60-6807-7857F8C0E7A1}"/>
              </a:ext>
            </a:extLst>
          </p:cNvPr>
          <p:cNvSpPr txBox="1"/>
          <p:nvPr/>
        </p:nvSpPr>
        <p:spPr>
          <a:xfrm>
            <a:off x="6308189" y="6289079"/>
            <a:ext cx="16979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아이덴티티 </a:t>
            </a:r>
            <a:r>
              <a:rPr lang="en-US" altLang="ko-KR" sz="10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| XXXXXX </a:t>
            </a:r>
            <a:r>
              <a:rPr lang="ko-KR" altLang="en-US" sz="10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에너지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487ED75-4C8A-1211-7A82-0ABAC580B970}"/>
              </a:ext>
            </a:extLst>
          </p:cNvPr>
          <p:cNvGrpSpPr/>
          <p:nvPr/>
        </p:nvGrpSpPr>
        <p:grpSpPr>
          <a:xfrm>
            <a:off x="9526244" y="4825279"/>
            <a:ext cx="1447399" cy="1710021"/>
            <a:chOff x="9271706" y="4825279"/>
            <a:chExt cx="1447399" cy="171002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3DDCFE4-6C5C-807A-E7FE-264E50040AF7}"/>
                </a:ext>
              </a:extLst>
            </p:cNvPr>
            <p:cNvSpPr txBox="1"/>
            <p:nvPr/>
          </p:nvSpPr>
          <p:spPr>
            <a:xfrm>
              <a:off x="9447018" y="6289079"/>
              <a:ext cx="109677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대표 무기 </a:t>
              </a:r>
              <a:r>
                <a:rPr lang="en-US" altLang="ko-KR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| </a:t>
              </a:r>
              <a:r>
                <a:rPr lang="ko-KR" altLang="en-US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태블릿</a:t>
              </a:r>
            </a:p>
          </p:txBody>
        </p:sp>
        <p:pic>
          <p:nvPicPr>
            <p:cNvPr id="28" name="그림 27" descr="장치, 시계, 나침반, 측정기이(가) 표시된 사진&#10;&#10;자동 생성된 설명">
              <a:extLst>
                <a:ext uri="{FF2B5EF4-FFF2-40B4-BE49-F238E27FC236}">
                  <a16:creationId xmlns:a16="http://schemas.microsoft.com/office/drawing/2014/main" id="{6E5051FE-734B-C061-E292-655E2E941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71706" y="4825279"/>
              <a:ext cx="1447399" cy="1447399"/>
            </a:xfrm>
            <a:prstGeom prst="rect">
              <a:avLst/>
            </a:prstGeom>
          </p:spPr>
        </p:pic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36CFE21-4FE8-E7CC-E662-07178EEDD2A4}"/>
              </a:ext>
            </a:extLst>
          </p:cNvPr>
          <p:cNvSpPr txBox="1"/>
          <p:nvPr/>
        </p:nvSpPr>
        <p:spPr>
          <a:xfrm>
            <a:off x="5762680" y="2571842"/>
            <a:ext cx="1848263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아스트로맨서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아이덴티티 간단 소개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)</a:t>
            </a:r>
            <a:endParaRPr lang="ko-KR" altLang="en-US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7965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E7B1A-D012-F502-793E-B07D3283E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직사각형 56">
            <a:extLst>
              <a:ext uri="{FF2B5EF4-FFF2-40B4-BE49-F238E27FC236}">
                <a16:creationId xmlns:a16="http://schemas.microsoft.com/office/drawing/2014/main" id="{336CEB9B-B60B-E39D-E5F3-8299424B5D03}"/>
              </a:ext>
            </a:extLst>
          </p:cNvPr>
          <p:cNvSpPr/>
          <p:nvPr/>
        </p:nvSpPr>
        <p:spPr>
          <a:xfrm>
            <a:off x="6725870" y="1750486"/>
            <a:ext cx="4602530" cy="3956189"/>
          </a:xfrm>
          <a:prstGeom prst="rect">
            <a:avLst/>
          </a:prstGeom>
          <a:solidFill>
            <a:srgbClr val="21222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BC00B4B0-D5E6-862A-54A4-F787BA2956D3}"/>
              </a:ext>
            </a:extLst>
          </p:cNvPr>
          <p:cNvSpPr/>
          <p:nvPr/>
        </p:nvSpPr>
        <p:spPr>
          <a:xfrm>
            <a:off x="-1" y="1733642"/>
            <a:ext cx="1117598" cy="1038475"/>
          </a:xfrm>
          <a:prstGeom prst="rect">
            <a:avLst/>
          </a:prstGeom>
          <a:solidFill>
            <a:srgbClr val="212227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336D6589-89A4-04F3-43D9-90493A763F5A}"/>
              </a:ext>
            </a:extLst>
          </p:cNvPr>
          <p:cNvGrpSpPr/>
          <p:nvPr/>
        </p:nvGrpSpPr>
        <p:grpSpPr>
          <a:xfrm>
            <a:off x="1117597" y="149958"/>
            <a:ext cx="11074403" cy="392234"/>
            <a:chOff x="1302576" y="666029"/>
            <a:chExt cx="11135655" cy="39223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7FA82EE2-C871-B420-229A-193792BA3557}"/>
                </a:ext>
              </a:extLst>
            </p:cNvPr>
            <p:cNvSpPr>
              <a:spLocks/>
            </p:cNvSpPr>
            <p:nvPr/>
          </p:nvSpPr>
          <p:spPr>
            <a:xfrm>
              <a:off x="1302576" y="666029"/>
              <a:ext cx="11135655" cy="392234"/>
            </a:xfrm>
            <a:prstGeom prst="rect">
              <a:avLst/>
            </a:prstGeom>
            <a:solidFill>
              <a:srgbClr val="FBE8A5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3708394-A5BE-7583-6243-4100EAF97398}"/>
                </a:ext>
              </a:extLst>
            </p:cNvPr>
            <p:cNvSpPr txBox="1"/>
            <p:nvPr/>
          </p:nvSpPr>
          <p:spPr>
            <a:xfrm>
              <a:off x="1561880" y="708257"/>
              <a:ext cx="668926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dirty="0">
                  <a:effectLst/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기획 의도</a:t>
              </a: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957C4840-81F0-420E-D8BA-2F69883AFBFB}"/>
              </a:ext>
            </a:extLst>
          </p:cNvPr>
          <p:cNvGrpSpPr/>
          <p:nvPr/>
        </p:nvGrpSpPr>
        <p:grpSpPr>
          <a:xfrm>
            <a:off x="0" y="1244109"/>
            <a:ext cx="1117598" cy="489534"/>
            <a:chOff x="0" y="1244109"/>
            <a:chExt cx="1117598" cy="489534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8A90813-8B88-1706-CA39-ADC39FFE9525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3C2E5BE-0144-4D3C-7E09-686560EC4ECA}"/>
                </a:ext>
              </a:extLst>
            </p:cNvPr>
            <p:cNvSpPr txBox="1"/>
            <p:nvPr/>
          </p:nvSpPr>
          <p:spPr>
            <a:xfrm>
              <a:off x="207741" y="1350377"/>
              <a:ext cx="702116" cy="276999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D4CFC5"/>
                  </a:solidFill>
                  <a:effectLst/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클래스 소개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A644D89-67F8-43D8-8DE9-6D198014F0FD}"/>
              </a:ext>
            </a:extLst>
          </p:cNvPr>
          <p:cNvSpPr txBox="1"/>
          <p:nvPr/>
        </p:nvSpPr>
        <p:spPr>
          <a:xfrm>
            <a:off x="1384334" y="762346"/>
            <a:ext cx="886461" cy="261610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100" dirty="0">
                <a:solidFill>
                  <a:srgbClr val="D1AB84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연금술과 점성술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10F5051C-6DD1-D9CD-9CA2-C899B869F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42950" indent="-742950">
              <a:buAutoNum type="arabicPeriod"/>
            </a:pPr>
            <a:r>
              <a:rPr lang="ko-KR" altLang="en-US" dirty="0"/>
              <a:t>클래스 소개 </a:t>
            </a:r>
            <a:r>
              <a:rPr lang="en-US" altLang="ko-KR" dirty="0"/>
              <a:t>-</a:t>
            </a:r>
            <a:endParaRPr lang="ko-KR" altLang="en-US" dirty="0"/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D9303AE-995D-3EC1-D664-013CEFC1D145}"/>
              </a:ext>
            </a:extLst>
          </p:cNvPr>
          <p:cNvGrpSpPr/>
          <p:nvPr/>
        </p:nvGrpSpPr>
        <p:grpSpPr>
          <a:xfrm>
            <a:off x="0" y="3121777"/>
            <a:ext cx="1117598" cy="279743"/>
            <a:chOff x="-1" y="2962382"/>
            <a:chExt cx="1117598" cy="27974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94D08E9-8C33-39D9-27F1-6617E25BD9E3}"/>
                </a:ext>
              </a:extLst>
            </p:cNvPr>
            <p:cNvSpPr txBox="1"/>
            <p:nvPr/>
          </p:nvSpPr>
          <p:spPr>
            <a:xfrm>
              <a:off x="282281" y="2962382"/>
              <a:ext cx="553036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 err="1">
                  <a:solidFill>
                    <a:srgbClr val="5E4D3C"/>
                  </a:solidFill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아크패시브</a:t>
              </a:r>
              <a:endParaRPr lang="ko-KR" altLang="en-US" sz="1000" dirty="0">
                <a:solidFill>
                  <a:srgbClr val="5E4D3C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endParaRP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D13579E-AD8A-FF90-8D6E-7BC06CE24316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2F407C2F-AF05-8352-E65D-4BACAD571C7A}"/>
              </a:ext>
            </a:extLst>
          </p:cNvPr>
          <p:cNvGrpSpPr/>
          <p:nvPr/>
        </p:nvGrpSpPr>
        <p:grpSpPr>
          <a:xfrm>
            <a:off x="0" y="3661587"/>
            <a:ext cx="1117597" cy="279745"/>
            <a:chOff x="0" y="3369124"/>
            <a:chExt cx="1117597" cy="27974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E352E1D-1078-F243-93BA-58D2BDA6C796}"/>
                </a:ext>
              </a:extLst>
            </p:cNvPr>
            <p:cNvSpPr txBox="1"/>
            <p:nvPr/>
          </p:nvSpPr>
          <p:spPr>
            <a:xfrm>
              <a:off x="448192" y="3369124"/>
              <a:ext cx="221214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5E4D3C"/>
                  </a:solidFill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스킬</a:t>
              </a: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E4682E06-3555-5F65-E734-DB2C2C211B4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E342F242-D5D4-BBE9-891E-E340BB1F0B3A}"/>
              </a:ext>
            </a:extLst>
          </p:cNvPr>
          <p:cNvGrpSpPr/>
          <p:nvPr/>
        </p:nvGrpSpPr>
        <p:grpSpPr>
          <a:xfrm>
            <a:off x="0" y="4201398"/>
            <a:ext cx="1117597" cy="279743"/>
            <a:chOff x="0" y="3775869"/>
            <a:chExt cx="1117597" cy="27974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5E6BCF3-6B2E-A71C-5D69-E1FED7114814}"/>
                </a:ext>
              </a:extLst>
            </p:cNvPr>
            <p:cNvSpPr txBox="1"/>
            <p:nvPr/>
          </p:nvSpPr>
          <p:spPr>
            <a:xfrm>
              <a:off x="211749" y="3775869"/>
              <a:ext cx="694101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5E4D3C"/>
                  </a:solidFill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데이터 테이블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4CF9523-AD15-530E-7378-83D434F7A29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55612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6BF57969-18D6-6B4A-A983-8623ACA8E73A}"/>
              </a:ext>
            </a:extLst>
          </p:cNvPr>
          <p:cNvGrpSpPr/>
          <p:nvPr/>
        </p:nvGrpSpPr>
        <p:grpSpPr>
          <a:xfrm>
            <a:off x="0" y="1794683"/>
            <a:ext cx="1117597" cy="272048"/>
            <a:chOff x="0" y="1769119"/>
            <a:chExt cx="1117597" cy="272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C614329-367C-7090-E560-EB636E0404A7}"/>
                </a:ext>
              </a:extLst>
            </p:cNvPr>
            <p:cNvSpPr txBox="1"/>
            <p:nvPr/>
          </p:nvSpPr>
          <p:spPr>
            <a:xfrm>
              <a:off x="207741" y="1769119"/>
              <a:ext cx="477695" cy="230832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9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기획의도</a:t>
              </a:r>
              <a:endPara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3A7A29E0-1439-7B6C-CFF2-8BE5AE13965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041167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F11D33BB-6203-A289-9A42-07C12A9A73E7}"/>
              </a:ext>
            </a:extLst>
          </p:cNvPr>
          <p:cNvGrpSpPr/>
          <p:nvPr/>
        </p:nvGrpSpPr>
        <p:grpSpPr>
          <a:xfrm>
            <a:off x="0" y="2500071"/>
            <a:ext cx="1117597" cy="272048"/>
            <a:chOff x="0" y="2388153"/>
            <a:chExt cx="1117597" cy="272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25A2DA5-DF64-83DF-B538-0AB32732DF5D}"/>
                </a:ext>
              </a:extLst>
            </p:cNvPr>
            <p:cNvSpPr txBox="1"/>
            <p:nvPr/>
          </p:nvSpPr>
          <p:spPr>
            <a:xfrm>
              <a:off x="207741" y="2388153"/>
              <a:ext cx="577081" cy="230832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9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아이덴티티</a:t>
              </a:r>
              <a:endParaRPr lang="en-US" altLang="ko-KR" sz="9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endParaRPr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F50B60C4-35E6-37D1-8C26-EAE6B47587F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660201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CF6E7B72-B476-4D3C-E04D-71A1011BFCF8}"/>
              </a:ext>
            </a:extLst>
          </p:cNvPr>
          <p:cNvCxnSpPr>
            <a:cxnSpLocks/>
          </p:cNvCxnSpPr>
          <p:nvPr/>
        </p:nvCxnSpPr>
        <p:spPr>
          <a:xfrm>
            <a:off x="0" y="1244109"/>
            <a:ext cx="1117597" cy="0"/>
          </a:xfrm>
          <a:prstGeom prst="line">
            <a:avLst/>
          </a:prstGeom>
          <a:ln w="6350">
            <a:solidFill>
              <a:srgbClr val="21222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FE2D13FA-850A-AB1C-43C1-222ADA808F17}"/>
              </a:ext>
            </a:extLst>
          </p:cNvPr>
          <p:cNvGrpSpPr/>
          <p:nvPr/>
        </p:nvGrpSpPr>
        <p:grpSpPr>
          <a:xfrm>
            <a:off x="0" y="2148534"/>
            <a:ext cx="1117598" cy="269735"/>
            <a:chOff x="694252" y="2388153"/>
            <a:chExt cx="1117598" cy="26973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57B2EA5-23E3-85A5-C083-3AEE9FC2D36F}"/>
                </a:ext>
              </a:extLst>
            </p:cNvPr>
            <p:cNvSpPr txBox="1"/>
            <p:nvPr/>
          </p:nvSpPr>
          <p:spPr>
            <a:xfrm>
              <a:off x="901994" y="2388153"/>
              <a:ext cx="278923" cy="230832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9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900" dirty="0">
                <a:solidFill>
                  <a:srgbClr val="D1AB84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endParaRPr>
            </a:p>
          </p:txBody>
        </p: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6921F49E-9587-1C6C-464D-2EE8AF41D4C4}"/>
                </a:ext>
              </a:extLst>
            </p:cNvPr>
            <p:cNvCxnSpPr>
              <a:cxnSpLocks/>
            </p:cNvCxnSpPr>
            <p:nvPr/>
          </p:nvCxnSpPr>
          <p:spPr>
            <a:xfrm>
              <a:off x="694252" y="2657888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CB625783-11BA-C939-F996-FC21D11979F7}"/>
              </a:ext>
            </a:extLst>
          </p:cNvPr>
          <p:cNvSpPr txBox="1"/>
          <p:nvPr/>
        </p:nvSpPr>
        <p:spPr>
          <a:xfrm>
            <a:off x="1384334" y="989703"/>
            <a:ext cx="5171338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아스트로맨서는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연금술의 전문가인 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현자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’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의 하위 클래스로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연금술과 점성술을 사용하는 클래스입니다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B77325A-7189-FEE4-9F83-99072FA69ED4}"/>
              </a:ext>
            </a:extLst>
          </p:cNvPr>
          <p:cNvSpPr>
            <a:spLocks/>
          </p:cNvSpPr>
          <p:nvPr/>
        </p:nvSpPr>
        <p:spPr>
          <a:xfrm>
            <a:off x="6725870" y="1504265"/>
            <a:ext cx="622635" cy="246221"/>
          </a:xfrm>
          <a:prstGeom prst="rect">
            <a:avLst/>
          </a:prstGeom>
          <a:solidFill>
            <a:srgbClr val="00022F"/>
          </a:solidFill>
          <a:ln w="12700">
            <a:solidFill>
              <a:srgbClr val="FBE8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44000" rIns="144000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effectLst/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점성술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909633-2AA0-C103-06A7-202CEAAC9D2A}"/>
              </a:ext>
            </a:extLst>
          </p:cNvPr>
          <p:cNvSpPr txBox="1"/>
          <p:nvPr/>
        </p:nvSpPr>
        <p:spPr>
          <a:xfrm>
            <a:off x="7348505" y="1487066"/>
            <a:ext cx="1239790" cy="246221"/>
          </a:xfrm>
          <a:prstGeom prst="rect">
            <a:avLst/>
          </a:prstGeom>
          <a:noFill/>
        </p:spPr>
        <p:txBody>
          <a:bodyPr wrap="none" lIns="144000" rIns="144000" rtlCol="0">
            <a:spAutoFit/>
          </a:bodyPr>
          <a:lstStyle/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우주의 다양한 현상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5987A4-E180-40C1-17A7-A92EDD5E8539}"/>
              </a:ext>
            </a:extLst>
          </p:cNvPr>
          <p:cNvSpPr txBox="1"/>
          <p:nvPr/>
        </p:nvSpPr>
        <p:spPr>
          <a:xfrm>
            <a:off x="6725870" y="1890826"/>
            <a:ext cx="1482778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(1) 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별자리 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황도 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12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궁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으뜸별 등</a:t>
            </a:r>
            <a:endParaRPr lang="en-US" altLang="ko-KR" sz="9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834FDE6-7E8F-13D6-0078-A57D6D23910C}"/>
              </a:ext>
            </a:extLst>
          </p:cNvPr>
          <p:cNvSpPr txBox="1"/>
          <p:nvPr/>
        </p:nvSpPr>
        <p:spPr>
          <a:xfrm>
            <a:off x="6725870" y="3977430"/>
            <a:ext cx="1965282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(2) 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천문 현상 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성운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9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시저지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9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초신성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폭발 등</a:t>
            </a:r>
            <a:endParaRPr lang="en-US" altLang="ko-KR" sz="9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199BCC-37A2-5EC1-F38D-665B80313B73}"/>
              </a:ext>
            </a:extLst>
          </p:cNvPr>
          <p:cNvSpPr txBox="1"/>
          <p:nvPr/>
        </p:nvSpPr>
        <p:spPr>
          <a:xfrm>
            <a:off x="7076659" y="3484347"/>
            <a:ext cx="626825" cy="215444"/>
          </a:xfrm>
          <a:prstGeom prst="rect">
            <a:avLst/>
          </a:prstGeom>
          <a:noFill/>
        </p:spPr>
        <p:txBody>
          <a:bodyPr wrap="none" lIns="54000" rIns="54000" rtlCol="0">
            <a:spAutoFit/>
          </a:bodyPr>
          <a:lstStyle/>
          <a:p>
            <a:r>
              <a:rPr lang="en-US" altLang="ko-KR" sz="800" dirty="0">
                <a:solidFill>
                  <a:srgbClr val="FBE8A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[ </a:t>
            </a:r>
            <a:r>
              <a:rPr lang="ko-KR" altLang="en-US" sz="800" dirty="0">
                <a:solidFill>
                  <a:srgbClr val="FBE8A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황도 </a:t>
            </a:r>
            <a:r>
              <a:rPr lang="en-US" altLang="ko-KR" sz="800" dirty="0">
                <a:solidFill>
                  <a:srgbClr val="FBE8A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12</a:t>
            </a:r>
            <a:r>
              <a:rPr lang="ko-KR" altLang="en-US" sz="800" dirty="0">
                <a:solidFill>
                  <a:srgbClr val="FBE8A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궁 </a:t>
            </a:r>
            <a:r>
              <a:rPr lang="en-US" altLang="ko-KR" sz="800" dirty="0">
                <a:solidFill>
                  <a:srgbClr val="FBE8A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]</a:t>
            </a:r>
          </a:p>
        </p:txBody>
      </p:sp>
      <p:pic>
        <p:nvPicPr>
          <p:cNvPr id="14" name="그림 13" descr="원, 스크린샷, 예술, 디자인이(가) 표시된 사진&#10;&#10;자동 생성된 설명">
            <a:extLst>
              <a:ext uri="{FF2B5EF4-FFF2-40B4-BE49-F238E27FC236}">
                <a16:creationId xmlns:a16="http://schemas.microsoft.com/office/drawing/2014/main" id="{F7864DFE-E0BA-1AF5-1220-F576C68FE0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871" y="2152901"/>
            <a:ext cx="1328400" cy="1328400"/>
          </a:xfrm>
          <a:prstGeom prst="rect">
            <a:avLst/>
          </a:prstGeom>
          <a:ln w="3175">
            <a:solidFill>
              <a:srgbClr val="D4CFC5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02A5F80-30EF-D7C3-1027-636B9BD67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7840" y="2152901"/>
            <a:ext cx="2082356" cy="1328400"/>
          </a:xfrm>
          <a:prstGeom prst="rect">
            <a:avLst/>
          </a:prstGeom>
          <a:ln w="3175">
            <a:solidFill>
              <a:srgbClr val="D4CFC5"/>
            </a:solidFill>
          </a:ln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E7F6EE8-6950-23F0-E860-443216F9C698}"/>
              </a:ext>
            </a:extLst>
          </p:cNvPr>
          <p:cNvSpPr txBox="1"/>
          <p:nvPr/>
        </p:nvSpPr>
        <p:spPr>
          <a:xfrm>
            <a:off x="9067246" y="3484347"/>
            <a:ext cx="583544" cy="215444"/>
          </a:xfrm>
          <a:prstGeom prst="rect">
            <a:avLst/>
          </a:prstGeom>
          <a:noFill/>
        </p:spPr>
        <p:txBody>
          <a:bodyPr wrap="none" lIns="54000" rIns="54000" rtlCol="0">
            <a:spAutoFit/>
          </a:bodyPr>
          <a:lstStyle/>
          <a:p>
            <a:r>
              <a:rPr lang="en-US" altLang="ko-KR" sz="800" dirty="0">
                <a:solidFill>
                  <a:srgbClr val="FBE8A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[ </a:t>
            </a:r>
            <a:r>
              <a:rPr lang="ko-KR" altLang="en-US" sz="800" dirty="0">
                <a:solidFill>
                  <a:srgbClr val="FBE8A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사자자리 </a:t>
            </a:r>
            <a:r>
              <a:rPr lang="en-US" altLang="ko-KR" sz="800" dirty="0">
                <a:solidFill>
                  <a:srgbClr val="FBE8A5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]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A9485C3-EDBC-AA58-6EBF-85BCB440F726}"/>
              </a:ext>
            </a:extLst>
          </p:cNvPr>
          <p:cNvSpPr/>
          <p:nvPr/>
        </p:nvSpPr>
        <p:spPr>
          <a:xfrm>
            <a:off x="1354202" y="1784776"/>
            <a:ext cx="4443463" cy="3999841"/>
          </a:xfrm>
          <a:prstGeom prst="rect">
            <a:avLst/>
          </a:prstGeom>
          <a:solidFill>
            <a:srgbClr val="212227"/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DE1EF6-0269-9713-7BCA-0AF9D5317B49}"/>
              </a:ext>
            </a:extLst>
          </p:cNvPr>
          <p:cNvSpPr txBox="1"/>
          <p:nvPr/>
        </p:nvSpPr>
        <p:spPr>
          <a:xfrm>
            <a:off x="1997053" y="1504265"/>
            <a:ext cx="1300704" cy="246221"/>
          </a:xfrm>
          <a:prstGeom prst="rect">
            <a:avLst/>
          </a:prstGeom>
          <a:noFill/>
        </p:spPr>
        <p:txBody>
          <a:bodyPr wrap="none" lIns="144000" rIns="144000" rtlCol="0">
            <a:spAutoFit/>
          </a:bodyPr>
          <a:lstStyle/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무기 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태블릿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’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의 변형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645CE85-46CF-BA00-6B8F-ADFD4E5757DE}"/>
              </a:ext>
            </a:extLst>
          </p:cNvPr>
          <p:cNvSpPr/>
          <p:nvPr/>
        </p:nvSpPr>
        <p:spPr>
          <a:xfrm>
            <a:off x="1384334" y="4440291"/>
            <a:ext cx="3137543" cy="104759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이미지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946AF7-D18F-EC3F-2871-67A8E2490BF3}"/>
              </a:ext>
            </a:extLst>
          </p:cNvPr>
          <p:cNvSpPr txBox="1"/>
          <p:nvPr/>
        </p:nvSpPr>
        <p:spPr>
          <a:xfrm>
            <a:off x="1384334" y="1889437"/>
            <a:ext cx="589905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(1) 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형태 변화</a:t>
            </a:r>
            <a:endParaRPr lang="en-US" altLang="ko-KR" sz="9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CA05921-0060-74D2-B50E-999E94CA2982}"/>
              </a:ext>
            </a:extLst>
          </p:cNvPr>
          <p:cNvSpPr txBox="1"/>
          <p:nvPr/>
        </p:nvSpPr>
        <p:spPr>
          <a:xfrm>
            <a:off x="1374418" y="3977430"/>
            <a:ext cx="894476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(2) 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길이 변화 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사슬</a:t>
            </a:r>
            <a:endParaRPr lang="en-US" altLang="ko-KR" sz="9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EEE98A7-07AE-BBA2-5C85-E4E83DE47638}"/>
              </a:ext>
            </a:extLst>
          </p:cNvPr>
          <p:cNvCxnSpPr>
            <a:cxnSpLocks/>
          </p:cNvCxnSpPr>
          <p:nvPr/>
        </p:nvCxnSpPr>
        <p:spPr>
          <a:xfrm>
            <a:off x="1685736" y="1757155"/>
            <a:ext cx="1612021" cy="0"/>
          </a:xfrm>
          <a:prstGeom prst="line">
            <a:avLst/>
          </a:prstGeom>
          <a:ln w="12700">
            <a:solidFill>
              <a:srgbClr val="FBE8A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3E3BD6A2-6138-8E3D-28AB-FC888CA87A88}"/>
              </a:ext>
            </a:extLst>
          </p:cNvPr>
          <p:cNvSpPr>
            <a:spLocks/>
          </p:cNvSpPr>
          <p:nvPr/>
        </p:nvSpPr>
        <p:spPr>
          <a:xfrm>
            <a:off x="1384334" y="1509843"/>
            <a:ext cx="622635" cy="247312"/>
          </a:xfrm>
          <a:prstGeom prst="rect">
            <a:avLst/>
          </a:prstGeom>
          <a:solidFill>
            <a:srgbClr val="605550"/>
          </a:solidFill>
          <a:ln w="12700">
            <a:solidFill>
              <a:srgbClr val="FBE8A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44000" tIns="46800" rIns="144000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effectLst/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연금술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A12A643C-4FB9-AB2F-77B5-5E57520145B3}"/>
              </a:ext>
            </a:extLst>
          </p:cNvPr>
          <p:cNvCxnSpPr>
            <a:cxnSpLocks/>
          </p:cNvCxnSpPr>
          <p:nvPr/>
        </p:nvCxnSpPr>
        <p:spPr>
          <a:xfrm>
            <a:off x="7037188" y="1750486"/>
            <a:ext cx="1551107" cy="0"/>
          </a:xfrm>
          <a:prstGeom prst="line">
            <a:avLst/>
          </a:prstGeom>
          <a:ln w="12700">
            <a:solidFill>
              <a:srgbClr val="FBE8A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44CDE448-0C44-2A9A-CA5C-E1CB61410F58}"/>
              </a:ext>
            </a:extLst>
          </p:cNvPr>
          <p:cNvGrpSpPr/>
          <p:nvPr/>
        </p:nvGrpSpPr>
        <p:grpSpPr>
          <a:xfrm>
            <a:off x="1384334" y="2453921"/>
            <a:ext cx="3598418" cy="1546890"/>
            <a:chOff x="1722617" y="2456046"/>
            <a:chExt cx="3598418" cy="1546890"/>
          </a:xfrm>
        </p:grpSpPr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314526E8-5985-2836-0063-2ADF49208EF1}"/>
                </a:ext>
              </a:extLst>
            </p:cNvPr>
            <p:cNvGrpSpPr/>
            <p:nvPr/>
          </p:nvGrpSpPr>
          <p:grpSpPr>
            <a:xfrm>
              <a:off x="4028989" y="2456046"/>
              <a:ext cx="1292046" cy="1546890"/>
              <a:chOff x="3298948" y="2152901"/>
              <a:chExt cx="1292046" cy="1546890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3097678-BB00-A1F6-F58F-E2B581E9FF14}"/>
                  </a:ext>
                </a:extLst>
              </p:cNvPr>
              <p:cNvSpPr txBox="1"/>
              <p:nvPr/>
            </p:nvSpPr>
            <p:spPr>
              <a:xfrm>
                <a:off x="3697282" y="3484347"/>
                <a:ext cx="495379" cy="215444"/>
              </a:xfrm>
              <a:prstGeom prst="rect">
                <a:avLst/>
              </a:prstGeom>
              <a:noFill/>
            </p:spPr>
            <p:txBody>
              <a:bodyPr wrap="none" lIns="54000" rIns="54000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rgbClr val="FBE8A5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[ </a:t>
                </a:r>
                <a:r>
                  <a:rPr lang="ko-KR" altLang="en-US" sz="800" dirty="0">
                    <a:solidFill>
                      <a:srgbClr val="FBE8A5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혼천의 </a:t>
                </a:r>
                <a:r>
                  <a:rPr lang="en-US" altLang="ko-KR" sz="800" dirty="0">
                    <a:solidFill>
                      <a:srgbClr val="FBE8A5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]</a:t>
                </a:r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1CC2A48D-BF43-0FBB-704E-E3935E7BDAD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782" t="4994" r="9629" b="5992"/>
              <a:stretch/>
            </p:blipFill>
            <p:spPr bwMode="auto">
              <a:xfrm>
                <a:off x="3298948" y="2152901"/>
                <a:ext cx="1292046" cy="1329867"/>
              </a:xfrm>
              <a:prstGeom prst="rect">
                <a:avLst/>
              </a:prstGeom>
              <a:noFill/>
              <a:ln w="3175">
                <a:solidFill>
                  <a:srgbClr val="D4CFC5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09BBE6CC-D1B8-6211-B8D4-576470DA5302}"/>
                </a:ext>
              </a:extLst>
            </p:cNvPr>
            <p:cNvGrpSpPr/>
            <p:nvPr/>
          </p:nvGrpSpPr>
          <p:grpSpPr>
            <a:xfrm>
              <a:off x="1722617" y="2456779"/>
              <a:ext cx="1331203" cy="1546157"/>
              <a:chOff x="1396375" y="2153634"/>
              <a:chExt cx="1331203" cy="1546157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AB92CC8-A4EB-C8D7-7721-CC4A350178BA}"/>
                  </a:ext>
                </a:extLst>
              </p:cNvPr>
              <p:cNvSpPr txBox="1"/>
              <p:nvPr/>
            </p:nvSpPr>
            <p:spPr>
              <a:xfrm>
                <a:off x="1812684" y="3484347"/>
                <a:ext cx="498584" cy="215444"/>
              </a:xfrm>
              <a:prstGeom prst="rect">
                <a:avLst/>
              </a:prstGeom>
              <a:noFill/>
            </p:spPr>
            <p:txBody>
              <a:bodyPr wrap="none" lIns="54000" rIns="54000" rtlCol="0">
                <a:spAutoFit/>
              </a:bodyPr>
              <a:lstStyle/>
              <a:p>
                <a:pPr algn="ctr"/>
                <a:r>
                  <a:rPr lang="en-US" altLang="ko-KR" sz="800" dirty="0">
                    <a:solidFill>
                      <a:srgbClr val="FBE8A5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[ </a:t>
                </a:r>
                <a:r>
                  <a:rPr lang="ko-KR" altLang="en-US" sz="800" dirty="0">
                    <a:solidFill>
                      <a:srgbClr val="FBE8A5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나침반 </a:t>
                </a:r>
                <a:r>
                  <a:rPr lang="en-US" altLang="ko-KR" sz="800" dirty="0">
                    <a:solidFill>
                      <a:srgbClr val="FBE8A5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]</a:t>
                </a:r>
              </a:p>
            </p:txBody>
          </p:sp>
          <p:pic>
            <p:nvPicPr>
              <p:cNvPr id="79" name="그림 78" descr="시계, 금속, 황동, 손목시계이(가) 표시된 사진&#10;&#10;자동 생성된 설명">
                <a:extLst>
                  <a:ext uri="{FF2B5EF4-FFF2-40B4-BE49-F238E27FC236}">
                    <a16:creationId xmlns:a16="http://schemas.microsoft.com/office/drawing/2014/main" id="{A4B7B60C-7B82-3E92-41EE-12E597E390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96375" y="2153634"/>
                <a:ext cx="1331203" cy="1328400"/>
              </a:xfrm>
              <a:prstGeom prst="rect">
                <a:avLst/>
              </a:prstGeom>
              <a:ln w="3175">
                <a:solidFill>
                  <a:srgbClr val="D4CFC5"/>
                </a:solidFill>
              </a:ln>
            </p:spPr>
          </p:pic>
        </p:grpSp>
        <p:sp>
          <p:nvSpPr>
            <p:cNvPr id="82" name="화살표: 왼쪽/오른쪽 81">
              <a:extLst>
                <a:ext uri="{FF2B5EF4-FFF2-40B4-BE49-F238E27FC236}">
                  <a16:creationId xmlns:a16="http://schemas.microsoft.com/office/drawing/2014/main" id="{FF2918E2-2426-1DBA-E701-6C81EBCB8590}"/>
                </a:ext>
              </a:extLst>
            </p:cNvPr>
            <p:cNvSpPr/>
            <p:nvPr/>
          </p:nvSpPr>
          <p:spPr>
            <a:xfrm>
              <a:off x="3334570" y="3053855"/>
              <a:ext cx="413669" cy="134249"/>
            </a:xfrm>
            <a:prstGeom prst="leftRightArrow">
              <a:avLst>
                <a:gd name="adj1" fmla="val 34595"/>
                <a:gd name="adj2" fmla="val 58803"/>
              </a:avLst>
            </a:prstGeom>
            <a:solidFill>
              <a:srgbClr val="605550"/>
            </a:solidFill>
            <a:ln w="3175">
              <a:solidFill>
                <a:srgbClr val="D4CF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E9C199A4-43B9-238F-4C62-3433E78D188E}"/>
              </a:ext>
            </a:extLst>
          </p:cNvPr>
          <p:cNvSpPr txBox="1"/>
          <p:nvPr/>
        </p:nvSpPr>
        <p:spPr>
          <a:xfrm>
            <a:off x="1379538" y="4209459"/>
            <a:ext cx="1816203" cy="2308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- </a:t>
            </a: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태블릿에 달린 사슬의 길이가 변합니다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C703E87-133F-B763-7EDC-9DBD65CDB4C8}"/>
              </a:ext>
            </a:extLst>
          </p:cNvPr>
          <p:cNvSpPr txBox="1"/>
          <p:nvPr/>
        </p:nvSpPr>
        <p:spPr>
          <a:xfrm>
            <a:off x="1379538" y="2063975"/>
            <a:ext cx="4227119" cy="3693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나침반의 외곽 부분이 여러 겹의 고리로 분리된 후 각자 회전하며 혼천의 모양으로 변합니다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혼천의의 고리 부분이 제자리로 돌아간 후 멈추며 나침반의 모양으로 변합니다</a:t>
            </a:r>
            <a:r>
              <a:rPr lang="en-US" altLang="ko-KR" sz="9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3260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132452-A32F-F80F-9545-74D6B723B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50D2631D-F4DE-E3A8-D017-C40460406E2B}"/>
              </a:ext>
            </a:extLst>
          </p:cNvPr>
          <p:cNvGrpSpPr/>
          <p:nvPr/>
        </p:nvGrpSpPr>
        <p:grpSpPr>
          <a:xfrm>
            <a:off x="0" y="1244109"/>
            <a:ext cx="1117598" cy="489534"/>
            <a:chOff x="0" y="1244109"/>
            <a:chExt cx="1117598" cy="489534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66E6170-9D35-0F06-F9DB-D6998C917FEF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745E2DF-EC4E-2881-CFE9-73DFE6E12EB8}"/>
                </a:ext>
              </a:extLst>
            </p:cNvPr>
            <p:cNvSpPr txBox="1"/>
            <p:nvPr/>
          </p:nvSpPr>
          <p:spPr>
            <a:xfrm>
              <a:off x="207741" y="1350377"/>
              <a:ext cx="702116" cy="276999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Pretendard Variable SemiBold" panose="02000003000000020004" pitchFamily="2" charset="-127"/>
                  <a:ea typeface="Pretendard Variable SemiBold" panose="02000003000000020004" pitchFamily="2" charset="-127"/>
                  <a:cs typeface="Pretendard Variable SemiBold" panose="02000003000000020004" pitchFamily="2" charset="-127"/>
                </a:rPr>
                <a:t>클래스 소개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C2CBF6B-72F7-C14E-5DC8-DA839F7AA37E}"/>
              </a:ext>
            </a:extLst>
          </p:cNvPr>
          <p:cNvSpPr txBox="1"/>
          <p:nvPr/>
        </p:nvSpPr>
        <p:spPr>
          <a:xfrm>
            <a:off x="1391820" y="488535"/>
            <a:ext cx="5262979" cy="553998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아스트로맨서는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나침반 모양의 </a:t>
            </a:r>
            <a:r>
              <a:rPr lang="ko-KR" altLang="en-US" sz="1000" dirty="0" err="1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호문쿨루스인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태블릿을 통해 점성술과 연금술을 사용하는 클래스입니다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우주의 무한한 힘을 빌려 사용하는 천체 마법으로 강력한 피해를 주거나</a:t>
            </a:r>
            <a:r>
              <a:rPr lang="en-US" altLang="ko-KR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</a:t>
            </a:r>
            <a:r>
              <a: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endParaRPr lang="en-US" altLang="ko-KR" sz="1000" dirty="0">
              <a:solidFill>
                <a:srgbClr val="D4CFC5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E60371-B5FF-6163-00B3-627373FB2D5A}"/>
              </a:ext>
            </a:extLst>
          </p:cNvPr>
          <p:cNvSpPr txBox="1"/>
          <p:nvPr/>
        </p:nvSpPr>
        <p:spPr>
          <a:xfrm>
            <a:off x="1391820" y="151179"/>
            <a:ext cx="702115" cy="276999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200" dirty="0">
                <a:solidFill>
                  <a:srgbClr val="D1AB84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컨셉 이미지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B24672-A0FF-3AE0-6004-0247AEABF419}"/>
              </a:ext>
            </a:extLst>
          </p:cNvPr>
          <p:cNvSpPr txBox="1"/>
          <p:nvPr/>
        </p:nvSpPr>
        <p:spPr>
          <a:xfrm>
            <a:off x="282281" y="2305923"/>
            <a:ext cx="553036" cy="246221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pPr algn="ctr"/>
            <a:r>
              <a:rPr lang="ko-KR" altLang="en-US" sz="1000" dirty="0" err="1">
                <a:solidFill>
                  <a:srgbClr val="5E4D3C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아크패시브</a:t>
            </a:r>
            <a:endParaRPr lang="ko-KR" altLang="en-US" sz="1000" dirty="0">
              <a:solidFill>
                <a:srgbClr val="5E4D3C"/>
              </a:solidFill>
              <a:latin typeface="Pretendard Variable SemiBold" panose="02000003000000020004" pitchFamily="2" charset="-127"/>
              <a:ea typeface="Pretendard Variable SemiBold" panose="02000003000000020004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820998-CBB0-D306-4FE1-2F2CB487B656}"/>
              </a:ext>
            </a:extLst>
          </p:cNvPr>
          <p:cNvSpPr txBox="1"/>
          <p:nvPr/>
        </p:nvSpPr>
        <p:spPr>
          <a:xfrm>
            <a:off x="448192" y="3146856"/>
            <a:ext cx="221214" cy="246221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pPr algn="ctr"/>
            <a:r>
              <a:rPr lang="ko-KR" altLang="en-US" sz="1000" dirty="0">
                <a:solidFill>
                  <a:srgbClr val="5E4D3C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스킬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0356A8-C0E9-4636-BC42-45832C55628B}"/>
              </a:ext>
            </a:extLst>
          </p:cNvPr>
          <p:cNvSpPr txBox="1"/>
          <p:nvPr/>
        </p:nvSpPr>
        <p:spPr>
          <a:xfrm>
            <a:off x="211749" y="4009302"/>
            <a:ext cx="694101" cy="246221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pPr algn="ctr"/>
            <a:r>
              <a:rPr lang="ko-KR" altLang="en-US" sz="1000" dirty="0">
                <a:solidFill>
                  <a:srgbClr val="5E4D3C"/>
                </a:solidFill>
                <a:latin typeface="Pretendard Variable SemiBold" panose="02000003000000020004" pitchFamily="2" charset="-127"/>
                <a:ea typeface="Pretendard Variable SemiBold" panose="02000003000000020004" pitchFamily="2" charset="-127"/>
                <a:cs typeface="Pretendard Variable SemiBold" panose="02000003000000020004" pitchFamily="2" charset="-127"/>
              </a:rPr>
              <a:t>데이터 테이블</a:t>
            </a:r>
          </a:p>
        </p:txBody>
      </p:sp>
    </p:spTree>
    <p:extLst>
      <p:ext uri="{BB962C8B-B14F-4D97-AF65-F5344CB8AC3E}">
        <p14:creationId xmlns:p14="http://schemas.microsoft.com/office/powerpoint/2010/main" val="2982303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E92B912-B0F2-E0F0-7A0C-36623A5FA4C4}"/>
              </a:ext>
            </a:extLst>
          </p:cNvPr>
          <p:cNvSpPr/>
          <p:nvPr/>
        </p:nvSpPr>
        <p:spPr>
          <a:xfrm>
            <a:off x="1391820" y="151179"/>
            <a:ext cx="10668100" cy="655564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6343A2A-19E1-B1BD-A778-CF5923E5B5BD}"/>
              </a:ext>
            </a:extLst>
          </p:cNvPr>
          <p:cNvSpPr/>
          <p:nvPr/>
        </p:nvSpPr>
        <p:spPr>
          <a:xfrm>
            <a:off x="1391820" y="719549"/>
            <a:ext cx="10668100" cy="59860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5F2900B-E6EC-7A36-4E22-F35641A72ECD}"/>
              </a:ext>
            </a:extLst>
          </p:cNvPr>
          <p:cNvCxnSpPr>
            <a:cxnSpLocks/>
            <a:stCxn id="21" idx="2"/>
          </p:cNvCxnSpPr>
          <p:nvPr/>
        </p:nvCxnSpPr>
        <p:spPr>
          <a:xfrm flipV="1">
            <a:off x="6725870" y="152400"/>
            <a:ext cx="0" cy="6553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9590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207</Words>
  <Application>Microsoft Office PowerPoint</Application>
  <PresentationFormat>와이드스크린</PresentationFormat>
  <Paragraphs>46</Paragraphs>
  <Slides>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Pretendard Variable</vt:lpstr>
      <vt:lpstr>Pretendard Variable Medium</vt:lpstr>
      <vt:lpstr>Pretendard Variable SemiBold</vt:lpstr>
      <vt:lpstr>나눔명조 ExtraBold</vt:lpstr>
      <vt:lpstr>맑은 고딕</vt:lpstr>
      <vt:lpstr>빛의 계승자 Regular</vt:lpstr>
      <vt:lpstr>Arial</vt:lpstr>
      <vt:lpstr>Office 테마</vt:lpstr>
      <vt:lpstr>PowerPoint 프레젠테이션</vt:lpstr>
      <vt:lpstr>PowerPoint 프레젠테이션</vt:lpstr>
      <vt:lpstr>클래스 소개 -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13</cp:revision>
  <dcterms:created xsi:type="dcterms:W3CDTF">2025-01-08T09:31:21Z</dcterms:created>
  <dcterms:modified xsi:type="dcterms:W3CDTF">2025-01-13T11:36:34Z</dcterms:modified>
</cp:coreProperties>
</file>

<file path=docProps/thumbnail.jpeg>
</file>